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nva Sans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stoga" panose="020B0604020202020204" charset="0"/>
      <p:regular r:id="rId14"/>
    </p:embeddedFont>
    <p:embeddedFont>
      <p:font typeface="Bookmania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377715"/>
            <a:chOff x="0" y="0"/>
            <a:chExt cx="24384000" cy="450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1691084"/>
            </a:xfrm>
            <a:custGeom>
              <a:avLst/>
              <a:gdLst/>
              <a:ahLst/>
              <a:cxnLst/>
              <a:rect l="l" t="t" r="r" b="b"/>
              <a:pathLst>
                <a:path w="12192000" h="1691084">
                  <a:moveTo>
                    <a:pt x="0" y="0"/>
                  </a:moveTo>
                  <a:lnTo>
                    <a:pt x="12192000" y="0"/>
                  </a:lnTo>
                  <a:lnTo>
                    <a:pt x="12192000" y="1691084"/>
                  </a:lnTo>
                  <a:lnTo>
                    <a:pt x="0" y="1691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2422" b="-144914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1685662" y="0"/>
              <a:ext cx="12698338" cy="1588178"/>
            </a:xfrm>
            <a:custGeom>
              <a:avLst/>
              <a:gdLst/>
              <a:ahLst/>
              <a:cxnLst/>
              <a:rect l="l" t="t" r="r" b="b"/>
              <a:pathLst>
                <a:path w="12698338" h="1588178">
                  <a:moveTo>
                    <a:pt x="0" y="0"/>
                  </a:moveTo>
                  <a:lnTo>
                    <a:pt x="12698338" y="0"/>
                  </a:lnTo>
                  <a:lnTo>
                    <a:pt x="12698338" y="1588178"/>
                  </a:lnTo>
                  <a:lnTo>
                    <a:pt x="0" y="158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603604" b="-40876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1999426"/>
              <a:ext cx="24384000" cy="250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9"/>
                </a:lnSpc>
              </a:pPr>
              <a:r>
                <a:rPr lang="en-US" sz="4415" spc="225" dirty="0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3rd International Conference on</a:t>
              </a:r>
            </a:p>
            <a:p>
              <a:pPr algn="ctr">
                <a:lnSpc>
                  <a:spcPts val="4909"/>
                </a:lnSpc>
              </a:pPr>
              <a:r>
                <a:rPr lang="en-US" sz="4415" spc="225" dirty="0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Artificial Intelligence in Management for Business and Industrial Growth (AIMBIG OCEANIA 2025)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4706B"/>
                </a:solidFill>
                <a:latin typeface="Canva Sans"/>
                <a:ea typeface="Canva Sans"/>
                <a:cs typeface="Canva Sans"/>
                <a:sym typeface="Canva Sans"/>
              </a:rPr>
              <a:t>Page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49132" y="3787485"/>
            <a:ext cx="3776067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Paper Title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Paper ID - 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52790" y="5997721"/>
            <a:ext cx="7377410" cy="738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First author, second author...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74995" y="8058930"/>
            <a:ext cx="6938010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5271FF"/>
                </a:solidFill>
                <a:latin typeface="Bookmania"/>
                <a:ea typeface="Bookmania"/>
                <a:cs typeface="Bookmania"/>
                <a:sym typeface="Bookmania"/>
              </a:rPr>
              <a:t>Email addresses of each authors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4706B"/>
                </a:solidFill>
                <a:latin typeface="Canva Sans"/>
                <a:ea typeface="Canva Sans"/>
                <a:cs typeface="Canva Sans"/>
                <a:sym typeface="Canva Sans"/>
              </a:rPr>
              <a:t>Page 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28654" y="2705660"/>
            <a:ext cx="3872746" cy="90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Introduction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53252" y="186955"/>
            <a:ext cx="17834748" cy="2338852"/>
            <a:chOff x="0" y="0"/>
            <a:chExt cx="23779664" cy="3118469"/>
          </a:xfrm>
        </p:grpSpPr>
        <p:sp>
          <p:nvSpPr>
            <p:cNvPr id="5" name="TextBox 5"/>
            <p:cNvSpPr txBox="1"/>
            <p:nvPr/>
          </p:nvSpPr>
          <p:spPr>
            <a:xfrm>
              <a:off x="3461940" y="38100"/>
              <a:ext cx="20317724" cy="250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9"/>
                </a:lnSpc>
              </a:pPr>
              <a:r>
                <a:rPr lang="en-US" sz="4415" spc="225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3rd International Conference on</a:t>
              </a:r>
            </a:p>
            <a:p>
              <a:pPr algn="l">
                <a:lnSpc>
                  <a:spcPts val="4909"/>
                </a:lnSpc>
              </a:pPr>
              <a:r>
                <a:rPr lang="en-US" sz="4415" spc="225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Artificial Intelligence in Management for Business and Industrial Growth (AIMBIG OCEANIA 2025)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636490" cy="2542294"/>
            </a:xfrm>
            <a:custGeom>
              <a:avLst/>
              <a:gdLst/>
              <a:ahLst/>
              <a:cxnLst/>
              <a:rect l="l" t="t" r="r" b="b"/>
              <a:pathLst>
                <a:path w="2636490" h="2542294">
                  <a:moveTo>
                    <a:pt x="0" y="0"/>
                  </a:moveTo>
                  <a:lnTo>
                    <a:pt x="2636490" y="0"/>
                  </a:lnTo>
                  <a:lnTo>
                    <a:pt x="2636490" y="2542294"/>
                  </a:lnTo>
                  <a:lnTo>
                    <a:pt x="0" y="2542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0437" t="-22422" r="-174762" b="-1449147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>
              <a:off x="0" y="3086719"/>
              <a:ext cx="22931860" cy="0"/>
            </a:xfrm>
            <a:prstGeom prst="line">
              <a:avLst/>
            </a:prstGeom>
            <a:ln w="63500" cap="flat">
              <a:solidFill>
                <a:srgbClr val="7438A1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4706B"/>
                </a:solidFill>
                <a:latin typeface="Canva Sans"/>
                <a:ea typeface="Canva Sans"/>
                <a:cs typeface="Canva Sans"/>
                <a:sym typeface="Canva Sans"/>
              </a:rPr>
              <a:t>Page 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90114" y="2586114"/>
            <a:ext cx="612517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Research Motivation</a:t>
            </a:r>
            <a:endParaRPr lang="en-US" sz="5199" dirty="0">
              <a:solidFill>
                <a:srgbClr val="737373"/>
              </a:solidFill>
              <a:latin typeface="Bookmania"/>
              <a:ea typeface="Bookmania"/>
              <a:cs typeface="Bookmania"/>
              <a:sym typeface="Bookmani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53252" y="271075"/>
            <a:ext cx="17834748" cy="2338852"/>
            <a:chOff x="0" y="0"/>
            <a:chExt cx="23779664" cy="3118469"/>
          </a:xfrm>
        </p:grpSpPr>
        <p:sp>
          <p:nvSpPr>
            <p:cNvPr id="5" name="TextBox 5"/>
            <p:cNvSpPr txBox="1"/>
            <p:nvPr/>
          </p:nvSpPr>
          <p:spPr>
            <a:xfrm>
              <a:off x="3461940" y="38100"/>
              <a:ext cx="20317724" cy="250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9"/>
                </a:lnSpc>
              </a:pPr>
              <a:r>
                <a:rPr lang="en-US" sz="4415" spc="225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3rd International Conference on</a:t>
              </a:r>
            </a:p>
            <a:p>
              <a:pPr algn="l">
                <a:lnSpc>
                  <a:spcPts val="4909"/>
                </a:lnSpc>
              </a:pPr>
              <a:r>
                <a:rPr lang="en-US" sz="4415" spc="225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Artificial Intelligence in Management for Business and Industrial Growth (AIMBIG OCEANIA 2025)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636490" cy="2542294"/>
            </a:xfrm>
            <a:custGeom>
              <a:avLst/>
              <a:gdLst/>
              <a:ahLst/>
              <a:cxnLst/>
              <a:rect l="l" t="t" r="r" b="b"/>
              <a:pathLst>
                <a:path w="2636490" h="2542294">
                  <a:moveTo>
                    <a:pt x="0" y="0"/>
                  </a:moveTo>
                  <a:lnTo>
                    <a:pt x="2636490" y="0"/>
                  </a:lnTo>
                  <a:lnTo>
                    <a:pt x="2636490" y="2542294"/>
                  </a:lnTo>
                  <a:lnTo>
                    <a:pt x="0" y="2542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0437" t="-22422" r="-174762" b="-1449147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>
              <a:off x="0" y="3086719"/>
              <a:ext cx="22931860" cy="0"/>
            </a:xfrm>
            <a:prstGeom prst="line">
              <a:avLst/>
            </a:prstGeom>
            <a:ln w="63500" cap="flat">
              <a:solidFill>
                <a:srgbClr val="7438A1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4706B"/>
                </a:solidFill>
                <a:latin typeface="Canva Sans"/>
                <a:ea typeface="Canva Sans"/>
                <a:cs typeface="Canva Sans"/>
                <a:sym typeface="Canva Sans"/>
              </a:rPr>
              <a:t>Page 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95771" y="2501994"/>
            <a:ext cx="11713855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Research </a:t>
            </a:r>
            <a:r>
              <a:rPr lang="en-US" sz="5199" dirty="0" smtClean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Methods/Methodology/Model</a:t>
            </a:r>
            <a:endParaRPr lang="en-US" sz="5199" dirty="0">
              <a:solidFill>
                <a:srgbClr val="737373"/>
              </a:solidFill>
              <a:latin typeface="Bookmania"/>
              <a:ea typeface="Bookmania"/>
              <a:cs typeface="Bookmania"/>
              <a:sym typeface="Bookmani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53252" y="186955"/>
            <a:ext cx="17834748" cy="2338852"/>
            <a:chOff x="0" y="0"/>
            <a:chExt cx="23779664" cy="3118469"/>
          </a:xfrm>
        </p:grpSpPr>
        <p:sp>
          <p:nvSpPr>
            <p:cNvPr id="5" name="TextBox 5"/>
            <p:cNvSpPr txBox="1"/>
            <p:nvPr/>
          </p:nvSpPr>
          <p:spPr>
            <a:xfrm>
              <a:off x="3461940" y="38100"/>
              <a:ext cx="20317724" cy="250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9"/>
                </a:lnSpc>
              </a:pPr>
              <a:r>
                <a:rPr lang="en-US" sz="4415" spc="225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3rd International Conference on</a:t>
              </a:r>
            </a:p>
            <a:p>
              <a:pPr algn="l">
                <a:lnSpc>
                  <a:spcPts val="4909"/>
                </a:lnSpc>
              </a:pPr>
              <a:r>
                <a:rPr lang="en-US" sz="4415" spc="225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Artificial Intelligence in Management for Business and Industrial Growth (AIMBIG OCEANIA 2025)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636490" cy="2542294"/>
            </a:xfrm>
            <a:custGeom>
              <a:avLst/>
              <a:gdLst/>
              <a:ahLst/>
              <a:cxnLst/>
              <a:rect l="l" t="t" r="r" b="b"/>
              <a:pathLst>
                <a:path w="2636490" h="2542294">
                  <a:moveTo>
                    <a:pt x="0" y="0"/>
                  </a:moveTo>
                  <a:lnTo>
                    <a:pt x="2636490" y="0"/>
                  </a:lnTo>
                  <a:lnTo>
                    <a:pt x="2636490" y="2542294"/>
                  </a:lnTo>
                  <a:lnTo>
                    <a:pt x="0" y="2542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0437" t="-22422" r="-174762" b="-1449147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>
              <a:off x="0" y="3086719"/>
              <a:ext cx="22931860" cy="0"/>
            </a:xfrm>
            <a:prstGeom prst="line">
              <a:avLst/>
            </a:prstGeom>
            <a:ln w="63500" cap="flat">
              <a:solidFill>
                <a:srgbClr val="7438A1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4706B"/>
                </a:solidFill>
                <a:latin typeface="Canva Sans"/>
                <a:ea typeface="Canva Sans"/>
                <a:cs typeface="Canva Sans"/>
                <a:sym typeface="Canva Sans"/>
              </a:rPr>
              <a:t>Page 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78564" y="2705660"/>
            <a:ext cx="8080236" cy="90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Analysis and Interpretation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53252" y="186955"/>
            <a:ext cx="17834748" cy="2338852"/>
            <a:chOff x="0" y="0"/>
            <a:chExt cx="23779664" cy="3118469"/>
          </a:xfrm>
        </p:grpSpPr>
        <p:sp>
          <p:nvSpPr>
            <p:cNvPr id="5" name="TextBox 5"/>
            <p:cNvSpPr txBox="1"/>
            <p:nvPr/>
          </p:nvSpPr>
          <p:spPr>
            <a:xfrm>
              <a:off x="3461940" y="38100"/>
              <a:ext cx="20317724" cy="250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9"/>
                </a:lnSpc>
              </a:pPr>
              <a:r>
                <a:rPr lang="en-US" sz="4415" spc="225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3rd International Conference on</a:t>
              </a:r>
            </a:p>
            <a:p>
              <a:pPr algn="l">
                <a:lnSpc>
                  <a:spcPts val="4909"/>
                </a:lnSpc>
              </a:pPr>
              <a:r>
                <a:rPr lang="en-US" sz="4415" spc="225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Artificial Intelligence in Management for Business and Industrial Growth (AIMBIG OCEANIA 2025)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636490" cy="2542294"/>
            </a:xfrm>
            <a:custGeom>
              <a:avLst/>
              <a:gdLst/>
              <a:ahLst/>
              <a:cxnLst/>
              <a:rect l="l" t="t" r="r" b="b"/>
              <a:pathLst>
                <a:path w="2636490" h="2542294">
                  <a:moveTo>
                    <a:pt x="0" y="0"/>
                  </a:moveTo>
                  <a:lnTo>
                    <a:pt x="2636490" y="0"/>
                  </a:lnTo>
                  <a:lnTo>
                    <a:pt x="2636490" y="2542294"/>
                  </a:lnTo>
                  <a:lnTo>
                    <a:pt x="0" y="2542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0437" t="-22422" r="-174762" b="-1449147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>
              <a:off x="0" y="3086719"/>
              <a:ext cx="22931860" cy="0"/>
            </a:xfrm>
            <a:prstGeom prst="line">
              <a:avLst/>
            </a:prstGeom>
            <a:ln w="63500" cap="flat">
              <a:solidFill>
                <a:srgbClr val="7438A1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4706B"/>
                </a:solidFill>
                <a:latin typeface="Canva Sans"/>
                <a:ea typeface="Canva Sans"/>
                <a:cs typeface="Canva Sans"/>
                <a:sym typeface="Canva Sans"/>
              </a:rPr>
              <a:t>Page 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76533" y="2705100"/>
            <a:ext cx="675233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Conclusion/Discussion</a:t>
            </a:r>
            <a:endParaRPr lang="en-US" sz="5199" dirty="0">
              <a:solidFill>
                <a:srgbClr val="737373"/>
              </a:solidFill>
              <a:latin typeface="Bookmania"/>
              <a:ea typeface="Bookmania"/>
              <a:cs typeface="Bookmania"/>
              <a:sym typeface="Bookmani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53252" y="186955"/>
            <a:ext cx="17834748" cy="2338852"/>
            <a:chOff x="0" y="0"/>
            <a:chExt cx="23779664" cy="3118469"/>
          </a:xfrm>
        </p:grpSpPr>
        <p:sp>
          <p:nvSpPr>
            <p:cNvPr id="5" name="TextBox 5"/>
            <p:cNvSpPr txBox="1"/>
            <p:nvPr/>
          </p:nvSpPr>
          <p:spPr>
            <a:xfrm>
              <a:off x="3461940" y="38100"/>
              <a:ext cx="20317724" cy="250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9"/>
                </a:lnSpc>
              </a:pPr>
              <a:r>
                <a:rPr lang="en-US" sz="4415" spc="225" dirty="0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3rd International Conference on</a:t>
              </a:r>
            </a:p>
            <a:p>
              <a:pPr algn="l">
                <a:lnSpc>
                  <a:spcPts val="4909"/>
                </a:lnSpc>
              </a:pPr>
              <a:r>
                <a:rPr lang="en-US" sz="4415" spc="225" dirty="0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Artificial Intelligence in Management for Business and Industrial Growth (AIMBIG OCEANIA 2025)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636490" cy="2542294"/>
            </a:xfrm>
            <a:custGeom>
              <a:avLst/>
              <a:gdLst/>
              <a:ahLst/>
              <a:cxnLst/>
              <a:rect l="l" t="t" r="r" b="b"/>
              <a:pathLst>
                <a:path w="2636490" h="2542294">
                  <a:moveTo>
                    <a:pt x="0" y="0"/>
                  </a:moveTo>
                  <a:lnTo>
                    <a:pt x="2636490" y="0"/>
                  </a:lnTo>
                  <a:lnTo>
                    <a:pt x="2636490" y="2542294"/>
                  </a:lnTo>
                  <a:lnTo>
                    <a:pt x="0" y="2542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0437" t="-22422" r="-174762" b="-1449147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>
              <a:off x="0" y="3086719"/>
              <a:ext cx="22931860" cy="0"/>
            </a:xfrm>
            <a:prstGeom prst="line">
              <a:avLst/>
            </a:prstGeom>
            <a:ln w="63500" cap="flat">
              <a:solidFill>
                <a:srgbClr val="7438A1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4706B"/>
                </a:solidFill>
                <a:latin typeface="Canva Sans"/>
                <a:ea typeface="Canva Sans"/>
                <a:cs typeface="Canva Sans"/>
                <a:sym typeface="Canva Sans"/>
              </a:rPr>
              <a:t>Page 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55370" y="2705660"/>
            <a:ext cx="432703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Future </a:t>
            </a:r>
            <a:r>
              <a:rPr lang="en-US" sz="5199" dirty="0" smtClean="0">
                <a:solidFill>
                  <a:srgbClr val="737373"/>
                </a:solidFill>
                <a:latin typeface="Bookmania"/>
                <a:ea typeface="Bookmania"/>
                <a:cs typeface="Bookmania"/>
                <a:sym typeface="Bookmania"/>
              </a:rPr>
              <a:t>Scope</a:t>
            </a:r>
            <a:endParaRPr lang="en-US" sz="5199" dirty="0">
              <a:solidFill>
                <a:srgbClr val="737373"/>
              </a:solidFill>
              <a:latin typeface="Bookmania"/>
              <a:ea typeface="Bookmania"/>
              <a:cs typeface="Bookmania"/>
              <a:sym typeface="Bookmani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53252" y="186955"/>
            <a:ext cx="17834748" cy="2338852"/>
            <a:chOff x="0" y="0"/>
            <a:chExt cx="23779664" cy="3118469"/>
          </a:xfrm>
        </p:grpSpPr>
        <p:sp>
          <p:nvSpPr>
            <p:cNvPr id="5" name="TextBox 5"/>
            <p:cNvSpPr txBox="1"/>
            <p:nvPr/>
          </p:nvSpPr>
          <p:spPr>
            <a:xfrm>
              <a:off x="3461940" y="38100"/>
              <a:ext cx="20317724" cy="250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9"/>
                </a:lnSpc>
              </a:pPr>
              <a:r>
                <a:rPr lang="en-US" sz="4415" spc="225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3rd International Conference on</a:t>
              </a:r>
            </a:p>
            <a:p>
              <a:pPr algn="l">
                <a:lnSpc>
                  <a:spcPts val="4909"/>
                </a:lnSpc>
              </a:pPr>
              <a:r>
                <a:rPr lang="en-US" sz="4415" spc="225">
                  <a:solidFill>
                    <a:srgbClr val="7438A1"/>
                  </a:solidFill>
                  <a:latin typeface="Calistoga"/>
                  <a:ea typeface="Calistoga"/>
                  <a:cs typeface="Calistoga"/>
                  <a:sym typeface="Calistoga"/>
                </a:rPr>
                <a:t>Artificial Intelligence in Management for Business and Industrial Growth (AIMBIG OCEANIA 2025)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636490" cy="2542294"/>
            </a:xfrm>
            <a:custGeom>
              <a:avLst/>
              <a:gdLst/>
              <a:ahLst/>
              <a:cxnLst/>
              <a:rect l="l" t="t" r="r" b="b"/>
              <a:pathLst>
                <a:path w="2636490" h="2542294">
                  <a:moveTo>
                    <a:pt x="0" y="0"/>
                  </a:moveTo>
                  <a:lnTo>
                    <a:pt x="2636490" y="0"/>
                  </a:lnTo>
                  <a:lnTo>
                    <a:pt x="2636490" y="2542294"/>
                  </a:lnTo>
                  <a:lnTo>
                    <a:pt x="0" y="2542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0437" t="-22422" r="-174762" b="-1449147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>
              <a:off x="0" y="3086719"/>
              <a:ext cx="22931860" cy="0"/>
            </a:xfrm>
            <a:prstGeom prst="line">
              <a:avLst/>
            </a:prstGeom>
            <a:ln w="63500" cap="flat">
              <a:solidFill>
                <a:srgbClr val="7438A1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168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Canva Sans</vt:lpstr>
      <vt:lpstr>Calibri</vt:lpstr>
      <vt:lpstr>Arial</vt:lpstr>
      <vt:lpstr>Calistoga</vt:lpstr>
      <vt:lpstr>Bookmania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AIMBIG Oceania 2025 PPT Sample</dc:title>
  <cp:lastModifiedBy>Microsoft account</cp:lastModifiedBy>
  <cp:revision>3</cp:revision>
  <dcterms:created xsi:type="dcterms:W3CDTF">2006-08-16T00:00:00Z</dcterms:created>
  <dcterms:modified xsi:type="dcterms:W3CDTF">2025-05-12T06:47:20Z</dcterms:modified>
  <dc:identifier>DAGnDXIXOvg</dc:identifier>
</cp:coreProperties>
</file>